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embeddedFontLst>
    <p:embeddedFont>
      <p:font typeface="Roboto Medium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Candara"/>
      <p:regular r:id="rId34"/>
      <p:bold r:id="rId35"/>
      <p:italic r:id="rId36"/>
      <p:boldItalic r:id="rId37"/>
    </p:embeddedFont>
    <p:embeddedFont>
      <p:font typeface="Helvetica Neue"/>
      <p:regular r:id="rId38"/>
      <p:bold r:id="rId39"/>
      <p:italic r:id="rId40"/>
      <p:boldItalic r:id="rId41"/>
    </p:embeddedFont>
    <p:embeddedFont>
      <p:font typeface="Helvetica Neue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6" roundtripDataSignature="AMtx7mhltupbt7PG7kzMqepUHE4a84+8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italic.fntdata"/><Relationship Id="rId20" Type="http://schemas.openxmlformats.org/officeDocument/2006/relationships/slide" Target="slides/slide16.xml"/><Relationship Id="rId42" Type="http://schemas.openxmlformats.org/officeDocument/2006/relationships/font" Target="fonts/HelveticaNeueLight-regular.fntdata"/><Relationship Id="rId41" Type="http://schemas.openxmlformats.org/officeDocument/2006/relationships/font" Target="fonts/HelveticaNeue-boldItalic.fntdata"/><Relationship Id="rId22" Type="http://schemas.openxmlformats.org/officeDocument/2006/relationships/slide" Target="slides/slide18.xml"/><Relationship Id="rId44" Type="http://schemas.openxmlformats.org/officeDocument/2006/relationships/font" Target="fonts/HelveticaNeueLight-italic.fntdata"/><Relationship Id="rId21" Type="http://schemas.openxmlformats.org/officeDocument/2006/relationships/slide" Target="slides/slide17.xml"/><Relationship Id="rId43" Type="http://schemas.openxmlformats.org/officeDocument/2006/relationships/font" Target="fonts/HelveticaNeueLight-bold.fntdata"/><Relationship Id="rId24" Type="http://schemas.openxmlformats.org/officeDocument/2006/relationships/slide" Target="slides/slide20.xml"/><Relationship Id="rId46" Type="http://customschemas.google.com/relationships/presentationmetadata" Target="metadata"/><Relationship Id="rId23" Type="http://schemas.openxmlformats.org/officeDocument/2006/relationships/slide" Target="slides/slide19.xml"/><Relationship Id="rId45" Type="http://schemas.openxmlformats.org/officeDocument/2006/relationships/font" Target="fonts/HelveticaNeueLigh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regular.fntdata"/><Relationship Id="rId25" Type="http://schemas.openxmlformats.org/officeDocument/2006/relationships/slide" Target="slides/slide21.xml"/><Relationship Id="rId28" Type="http://schemas.openxmlformats.org/officeDocument/2006/relationships/font" Target="fonts/RobotoMedium-italic.fntdata"/><Relationship Id="rId27" Type="http://schemas.openxmlformats.org/officeDocument/2006/relationships/font" Target="fonts/Roboto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7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-italic.fntdata"/><Relationship Id="rId13" Type="http://schemas.openxmlformats.org/officeDocument/2006/relationships/slide" Target="slides/slide9.xml"/><Relationship Id="rId35" Type="http://schemas.openxmlformats.org/officeDocument/2006/relationships/font" Target="fonts/Candara-bold.fntdata"/><Relationship Id="rId12" Type="http://schemas.openxmlformats.org/officeDocument/2006/relationships/slide" Target="slides/slide8.xml"/><Relationship Id="rId34" Type="http://schemas.openxmlformats.org/officeDocument/2006/relationships/font" Target="fonts/Candara-regular.fntdata"/><Relationship Id="rId15" Type="http://schemas.openxmlformats.org/officeDocument/2006/relationships/slide" Target="slides/slide11.xml"/><Relationship Id="rId37" Type="http://schemas.openxmlformats.org/officeDocument/2006/relationships/font" Target="fonts/Candara-boldItalic.fntdata"/><Relationship Id="rId14" Type="http://schemas.openxmlformats.org/officeDocument/2006/relationships/slide" Target="slides/slide10.xml"/><Relationship Id="rId36" Type="http://schemas.openxmlformats.org/officeDocument/2006/relationships/font" Target="fonts/Candara-italic.fntdata"/><Relationship Id="rId17" Type="http://schemas.openxmlformats.org/officeDocument/2006/relationships/slide" Target="slides/slide13.xml"/><Relationship Id="rId39" Type="http://schemas.openxmlformats.org/officeDocument/2006/relationships/font" Target="fonts/HelveticaNeue-bold.fntdata"/><Relationship Id="rId16" Type="http://schemas.openxmlformats.org/officeDocument/2006/relationships/slide" Target="slides/slide12.xml"/><Relationship Id="rId38" Type="http://schemas.openxmlformats.org/officeDocument/2006/relationships/font" Target="fonts/HelveticaNeue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0e41ea648_3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a0e41ea648_3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190" name="Google Shape;190;g2a0e41ea648_3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0e41ea648_3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a0e41ea648_3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03" name="Google Shape;203;g2a0e41ea648_3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a0e41ea648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a0e41ea648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13" name="Google Shape;213;g2a0e41ea648_3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0e41ea648_3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a0e41ea648_3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22" name="Google Shape;222;g2a0e41ea648_3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0e41ea648_3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a0e41ea648_3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34" name="Google Shape;234;g2a0e41ea648_3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3a3570e4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a3a3570e4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44" name="Google Shape;244;g2a3a3570e4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a3a3570e41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2a3a3570e41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55" name="Google Shape;255;g2a3a3570e41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a3a3570e41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a3a3570e41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65" name="Google Shape;265;g2a3a3570e41_0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a3a3570e41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2a3a3570e41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75" name="Google Shape;275;g2a3a3570e41_0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3a3570e41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a3a3570e41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84" name="Google Shape;284;g2a3a3570e41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2cb4dd02e_0_4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2a2cb4dd02e_0_4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g2a2cb4dd02e_0_4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a3a3570e41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a3a3570e41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294" name="Google Shape;294;g2a3a3570e41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a2cb4dd02e_7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2a2cb4dd02e_7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304" name="Google Shape;304;g2a2cb4dd02e_7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2cb4dd02e_0_7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a2cb4dd02e_0_7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2a2cb4dd02e_0_7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2cb4dd02e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a2cb4dd02e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href="https://storyset.com/user"&gt;User illustrations by Storyset&lt;/a&gt;</a:t>
            </a:r>
            <a:endParaRPr/>
          </a:p>
        </p:txBody>
      </p:sp>
      <p:sp>
        <p:nvSpPr>
          <p:cNvPr id="123" name="Google Shape;123;g2a2cb4dd02e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2c5bddcae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a2c5bddcae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2a2c5bddcae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a0e41ea648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a0e41ea648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154" name="Google Shape;154;g2a0e41ea648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0e41ea648_2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2a0e41ea648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163" name="Google Shape;163;g2a0e41ea648_2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0e41ea648_2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a0e41ea648_2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172" name="Google Shape;172;g2a0e41ea648_2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0e41ea648_3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2a0e41ea648_3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ZA"/>
              <a:t>&lt;a href="https://storyset.com/people"&gt;People illustrations by Storyset&lt;/a&gt;</a:t>
            </a:r>
            <a:endParaRPr/>
          </a:p>
        </p:txBody>
      </p:sp>
      <p:sp>
        <p:nvSpPr>
          <p:cNvPr id="181" name="Google Shape;181;g2a0e41ea648_3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ZA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8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Image" showMasterSp="0">
  <p:cSld name="Title Slide with Image">
    <p:bg>
      <p:bgPr>
        <a:solidFill>
          <a:srgbClr val="F2F2F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/>
          <p:nvPr/>
        </p:nvSpPr>
        <p:spPr>
          <a:xfrm>
            <a:off x="9838429" y="0"/>
            <a:ext cx="2353571" cy="62771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descr="A statue of a turtle&#10;&#10;Description automatically generated with medium confidence" id="19" name="Google Shape;1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870523" cy="627710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 txBox="1"/>
          <p:nvPr>
            <p:ph idx="1" type="subTitle"/>
          </p:nvPr>
        </p:nvSpPr>
        <p:spPr>
          <a:xfrm>
            <a:off x="5727260" y="4860274"/>
            <a:ext cx="6432646" cy="571995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10"/>
          <p:cNvSpPr/>
          <p:nvPr/>
        </p:nvSpPr>
        <p:spPr>
          <a:xfrm>
            <a:off x="0" y="6277107"/>
            <a:ext cx="12192000" cy="60629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pic>
        <p:nvPicPr>
          <p:cNvPr descr="Text&#10;&#10;Description automatically generated" id="22" name="Google Shape;2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86975" y="134490"/>
            <a:ext cx="1956144" cy="93859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0"/>
          <p:cNvSpPr txBox="1"/>
          <p:nvPr>
            <p:ph type="title"/>
          </p:nvPr>
        </p:nvSpPr>
        <p:spPr>
          <a:xfrm>
            <a:off x="5727260" y="4082149"/>
            <a:ext cx="6432646" cy="7563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/>
        </p:nvSpPr>
        <p:spPr>
          <a:xfrm>
            <a:off x="142440" y="6425999"/>
            <a:ext cx="37545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ZA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Robert H. Smith School of Business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Image Layout 1">
  <p:cSld name="Text Image Layout 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/>
          <p:nvPr>
            <p:ph type="title"/>
          </p:nvPr>
        </p:nvSpPr>
        <p:spPr>
          <a:xfrm>
            <a:off x="1" y="0"/>
            <a:ext cx="8297838" cy="985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180000" lIns="180000" spcFirstLastPara="1" rIns="180000" wrap="square" tIns="180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b="0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" type="body"/>
          </p:nvPr>
        </p:nvSpPr>
        <p:spPr>
          <a:xfrm>
            <a:off x="355285" y="1586505"/>
            <a:ext cx="6023743" cy="40849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5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5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4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4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6"/>
          <p:cNvSpPr txBox="1"/>
          <p:nvPr>
            <p:ph type="title"/>
          </p:nvPr>
        </p:nvSpPr>
        <p:spPr>
          <a:xfrm>
            <a:off x="609600" y="1001596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6"/>
          <p:cNvSpPr txBox="1"/>
          <p:nvPr>
            <p:ph idx="1" type="body"/>
          </p:nvPr>
        </p:nvSpPr>
        <p:spPr>
          <a:xfrm>
            <a:off x="609600" y="2272963"/>
            <a:ext cx="109728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4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4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7"/>
          <p:cNvSpPr txBox="1"/>
          <p:nvPr>
            <p:ph type="title"/>
          </p:nvPr>
        </p:nvSpPr>
        <p:spPr>
          <a:xfrm>
            <a:off x="609600" y="1084414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4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4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5"/>
          <p:cNvSpPr txBox="1"/>
          <p:nvPr>
            <p:ph type="title"/>
          </p:nvPr>
        </p:nvSpPr>
        <p:spPr>
          <a:xfrm>
            <a:off x="0" y="0"/>
            <a:ext cx="8297838" cy="985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venir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" type="body"/>
          </p:nvPr>
        </p:nvSpPr>
        <p:spPr>
          <a:xfrm>
            <a:off x="431800" y="1008000"/>
            <a:ext cx="11339513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2" type="body"/>
          </p:nvPr>
        </p:nvSpPr>
        <p:spPr>
          <a:xfrm>
            <a:off x="432000" y="1512000"/>
            <a:ext cx="3600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•"/>
              <a:defRPr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solidFill>
                  <a:srgbClr val="3F3F3F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3" type="body"/>
          </p:nvPr>
        </p:nvSpPr>
        <p:spPr>
          <a:xfrm>
            <a:off x="4301550" y="1511476"/>
            <a:ext cx="3600450" cy="46792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4" type="body"/>
          </p:nvPr>
        </p:nvSpPr>
        <p:spPr>
          <a:xfrm>
            <a:off x="8171550" y="1511475"/>
            <a:ext cx="360045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rgbClr val="F2F2F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8"/>
          <p:cNvSpPr/>
          <p:nvPr/>
        </p:nvSpPr>
        <p:spPr>
          <a:xfrm>
            <a:off x="-73433" y="-50800"/>
            <a:ext cx="4416833" cy="6952867"/>
          </a:xfrm>
          <a:custGeom>
            <a:rect b="b" l="l" r="r" t="t"/>
            <a:pathLst>
              <a:path extrusionOk="0" h="208586" w="132505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56" name="Google Shape;56;p48"/>
          <p:cNvSpPr/>
          <p:nvPr/>
        </p:nvSpPr>
        <p:spPr>
          <a:xfrm flipH="1">
            <a:off x="-1204716" y="-23415"/>
            <a:ext cx="2345600" cy="998800"/>
          </a:xfrm>
          <a:prstGeom prst="parallelogram">
            <a:avLst>
              <a:gd fmla="val 51542" name="adj"/>
            </a:avLst>
          </a:prstGeom>
          <a:solidFill>
            <a:srgbClr val="222222"/>
          </a:solidFill>
          <a:ln>
            <a:noFill/>
          </a:ln>
        </p:spPr>
        <p:txBody>
          <a:bodyPr anchorCtr="0" anchor="ctr" bIns="124150" lIns="124150" spcFirstLastPara="1" rIns="124150" wrap="square" tIns="124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8"/>
          <p:cNvSpPr/>
          <p:nvPr/>
        </p:nvSpPr>
        <p:spPr>
          <a:xfrm flipH="1">
            <a:off x="629512" y="-12700"/>
            <a:ext cx="691200" cy="998800"/>
          </a:xfrm>
          <a:prstGeom prst="parallelogram">
            <a:avLst>
              <a:gd fmla="val 75009" name="adj"/>
            </a:avLst>
          </a:prstGeom>
          <a:solidFill>
            <a:srgbClr val="FF8700"/>
          </a:solidFill>
          <a:ln>
            <a:noFill/>
          </a:ln>
        </p:spPr>
        <p:txBody>
          <a:bodyPr anchorCtr="0" anchor="ctr" bIns="124150" lIns="124150" spcFirstLastPara="1" rIns="124150" wrap="square" tIns="124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8"/>
          <p:cNvSpPr/>
          <p:nvPr/>
        </p:nvSpPr>
        <p:spPr>
          <a:xfrm flipH="1">
            <a:off x="1320500" y="6567800"/>
            <a:ext cx="11159600" cy="304000"/>
          </a:xfrm>
          <a:prstGeom prst="parallelogram">
            <a:avLst>
              <a:gd fmla="val 51542" name="adj"/>
            </a:avLst>
          </a:prstGeom>
          <a:solidFill>
            <a:srgbClr val="FF8700"/>
          </a:solidFill>
          <a:ln>
            <a:noFill/>
          </a:ln>
        </p:spPr>
        <p:txBody>
          <a:bodyPr anchorCtr="0" anchor="ctr" bIns="124150" lIns="124150" spcFirstLastPara="1" rIns="124150" wrap="square" tIns="124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8"/>
          <p:cNvSpPr txBox="1"/>
          <p:nvPr>
            <p:ph idx="12" type="sldNum"/>
          </p:nvPr>
        </p:nvSpPr>
        <p:spPr>
          <a:xfrm>
            <a:off x="0" y="0"/>
            <a:ext cx="793200" cy="97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125" lIns="93125" spcFirstLastPara="1" rIns="93125" wrap="square" tIns="931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Subtitle">
    <p:bg>
      <p:bgPr>
        <a:solidFill>
          <a:srgbClr val="FF87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9"/>
          <p:cNvSpPr/>
          <p:nvPr/>
        </p:nvSpPr>
        <p:spPr>
          <a:xfrm>
            <a:off x="6781800" y="-50800"/>
            <a:ext cx="5486400" cy="6959600"/>
          </a:xfrm>
          <a:custGeom>
            <a:rect b="b" l="l" r="r" t="t"/>
            <a:pathLst>
              <a:path extrusionOk="0" h="208788" w="164592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FFFF">
              <a:alpha val="17254"/>
            </a:srgbClr>
          </a:solidFill>
          <a:ln>
            <a:noFill/>
          </a:ln>
        </p:spPr>
      </p:sp>
      <p:sp>
        <p:nvSpPr>
          <p:cNvPr id="62" name="Google Shape;62;p49"/>
          <p:cNvSpPr/>
          <p:nvPr/>
        </p:nvSpPr>
        <p:spPr>
          <a:xfrm flipH="1">
            <a:off x="-558600" y="5859200"/>
            <a:ext cx="10896400" cy="998800"/>
          </a:xfrm>
          <a:prstGeom prst="parallelogram">
            <a:avLst>
              <a:gd fmla="val 5154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124150" lIns="124150" spcFirstLastPara="1" rIns="124150" wrap="square" tIns="124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t/>
            </a:r>
            <a:endParaRPr b="0" i="0" sz="1867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9"/>
          <p:cNvSpPr/>
          <p:nvPr/>
        </p:nvSpPr>
        <p:spPr>
          <a:xfrm flipH="1">
            <a:off x="1371300" y="5555200"/>
            <a:ext cx="11159600" cy="304000"/>
          </a:xfrm>
          <a:prstGeom prst="parallelogram">
            <a:avLst>
              <a:gd fmla="val 51542" name="adj"/>
            </a:avLst>
          </a:prstGeom>
          <a:solidFill>
            <a:srgbClr val="222222"/>
          </a:solidFill>
          <a:ln>
            <a:noFill/>
          </a:ln>
        </p:spPr>
        <p:txBody>
          <a:bodyPr anchorCtr="0" anchor="ctr" bIns="124150" lIns="124150" spcFirstLastPara="1" rIns="124150" wrap="square" tIns="124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t/>
            </a:r>
            <a:endParaRPr b="0" i="0" sz="186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49"/>
          <p:cNvSpPr txBox="1"/>
          <p:nvPr>
            <p:ph type="ctrTitle"/>
          </p:nvPr>
        </p:nvSpPr>
        <p:spPr>
          <a:xfrm>
            <a:off x="1371300" y="3127133"/>
            <a:ext cx="6960000" cy="15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3125" lIns="93125" spcFirstLastPara="1" rIns="93125" wrap="square" tIns="931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9pPr>
          </a:lstStyle>
          <a:p/>
        </p:txBody>
      </p:sp>
      <p:sp>
        <p:nvSpPr>
          <p:cNvPr id="65" name="Google Shape;65;p49"/>
          <p:cNvSpPr txBox="1"/>
          <p:nvPr>
            <p:ph idx="1" type="subTitle"/>
          </p:nvPr>
        </p:nvSpPr>
        <p:spPr>
          <a:xfrm>
            <a:off x="1371300" y="4599533"/>
            <a:ext cx="6960000" cy="7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spcFirstLastPara="1" rIns="93125" wrap="square" tIns="931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None/>
              <a:defRPr sz="3200"/>
            </a:lvl9pPr>
          </a:lstStyle>
          <a:p/>
        </p:txBody>
      </p:sp>
      <p:sp>
        <p:nvSpPr>
          <p:cNvPr id="66" name="Google Shape;66;p49"/>
          <p:cNvSpPr txBox="1"/>
          <p:nvPr>
            <p:ph idx="12" type="sldNum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3125" lIns="93125" spcFirstLastPara="1" rIns="93125" wrap="square" tIns="93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b="0" i="0" sz="1733" u="none" cap="none" strike="noStrike">
                <a:solidFill>
                  <a:srgbClr val="222222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/>
          <p:nvPr/>
        </p:nvSpPr>
        <p:spPr>
          <a:xfrm>
            <a:off x="9780103" y="6426000"/>
            <a:ext cx="1979897" cy="43200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1" name="Google Shape;11;p8"/>
          <p:cNvSpPr txBox="1"/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venir"/>
              <a:buNone/>
              <a:defRPr b="0" i="0" sz="40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" type="body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/>
        </p:txBody>
      </p:sp>
      <p:sp>
        <p:nvSpPr>
          <p:cNvPr id="13" name="Google Shape;13;p8"/>
          <p:cNvSpPr/>
          <p:nvPr/>
        </p:nvSpPr>
        <p:spPr>
          <a:xfrm>
            <a:off x="0" y="6426000"/>
            <a:ext cx="9780104" cy="43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ZA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8"/>
          <p:cNvSpPr/>
          <p:nvPr/>
        </p:nvSpPr>
        <p:spPr>
          <a:xfrm>
            <a:off x="11760000" y="6426000"/>
            <a:ext cx="432000" cy="4320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5" name="Google Shape;15;p8"/>
          <p:cNvSpPr txBox="1"/>
          <p:nvPr/>
        </p:nvSpPr>
        <p:spPr>
          <a:xfrm>
            <a:off x="142440" y="6425999"/>
            <a:ext cx="3754554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ZA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Robert H. Smith School of Business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14.png"/><Relationship Id="rId7" Type="http://schemas.openxmlformats.org/officeDocument/2006/relationships/image" Target="../media/image4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5727250" y="3655200"/>
            <a:ext cx="6432600" cy="1183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lang="en-ZA"/>
              <a:t>UMD Baseball Insights</a:t>
            </a:r>
            <a:endParaRPr/>
          </a:p>
        </p:txBody>
      </p:sp>
      <p:sp>
        <p:nvSpPr>
          <p:cNvPr id="72" name="Google Shape;72;p18"/>
          <p:cNvSpPr txBox="1"/>
          <p:nvPr>
            <p:ph idx="1" type="subTitle"/>
          </p:nvPr>
        </p:nvSpPr>
        <p:spPr>
          <a:xfrm>
            <a:off x="5792375" y="4877800"/>
            <a:ext cx="3308100" cy="572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80000" lIns="180000" spcFirstLastPara="1" rIns="180000" wrap="square" tIns="1800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900"/>
              <a:t>Terps Business Solutions</a:t>
            </a:r>
            <a:endParaRPr sz="1900"/>
          </a:p>
        </p:txBody>
      </p:sp>
      <p:sp>
        <p:nvSpPr>
          <p:cNvPr id="73" name="Google Shape;73;p18"/>
          <p:cNvSpPr txBox="1"/>
          <p:nvPr/>
        </p:nvSpPr>
        <p:spPr>
          <a:xfrm>
            <a:off x="10051650" y="1116850"/>
            <a:ext cx="2067600" cy="67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7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Presentation Date:</a:t>
            </a:r>
            <a:endParaRPr sz="17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19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12/06/2023</a:t>
            </a:r>
            <a:endParaRPr b="1" sz="19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6034250" y="5449900"/>
            <a:ext cx="3308100" cy="47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900">
                <a:solidFill>
                  <a:schemeClr val="lt1"/>
                </a:solidFill>
              </a:rPr>
              <a:t>Last Revised </a:t>
            </a:r>
            <a:r>
              <a:rPr lang="en-ZA" sz="1900">
                <a:solidFill>
                  <a:schemeClr val="lt1"/>
                </a:solidFill>
              </a:rPr>
              <a:t>12/07/2023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75" name="Google Shape;75;p18"/>
          <p:cNvSpPr txBox="1"/>
          <p:nvPr/>
        </p:nvSpPr>
        <p:spPr>
          <a:xfrm>
            <a:off x="9081900" y="4877800"/>
            <a:ext cx="3110100" cy="11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50">
                <a:solidFill>
                  <a:schemeClr val="lt1"/>
                </a:solidFill>
                <a:highlight>
                  <a:schemeClr val="dk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Henry Liu</a:t>
            </a:r>
            <a:endParaRPr sz="1450">
              <a:solidFill>
                <a:schemeClr val="lt1"/>
              </a:solidFill>
              <a:highlight>
                <a:schemeClr val="dk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50">
                <a:solidFill>
                  <a:schemeClr val="lt1"/>
                </a:solidFill>
                <a:highlight>
                  <a:schemeClr val="dk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Alireza  Bavafa</a:t>
            </a:r>
            <a:endParaRPr sz="1450">
              <a:solidFill>
                <a:schemeClr val="lt1"/>
              </a:solidFill>
              <a:highlight>
                <a:schemeClr val="dk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50">
                <a:solidFill>
                  <a:schemeClr val="lt1"/>
                </a:solidFill>
                <a:highlight>
                  <a:schemeClr val="dk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Chandan Nelamangala Arun Kumar</a:t>
            </a:r>
            <a:endParaRPr sz="1450">
              <a:solidFill>
                <a:schemeClr val="lt1"/>
              </a:solidFill>
              <a:highlight>
                <a:schemeClr val="dk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450">
                <a:solidFill>
                  <a:schemeClr val="lt1"/>
                </a:solidFill>
                <a:highlight>
                  <a:schemeClr val="dk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Aagney Menon</a:t>
            </a:r>
            <a:endParaRPr sz="1450">
              <a:solidFill>
                <a:schemeClr val="lt1"/>
              </a:solidFill>
              <a:highlight>
                <a:schemeClr val="dk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0e41ea648_3_13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93" name="Google Shape;193;g2a0e41ea648_3_13"/>
          <p:cNvSpPr txBox="1"/>
          <p:nvPr/>
        </p:nvSpPr>
        <p:spPr>
          <a:xfrm>
            <a:off x="474600" y="1413650"/>
            <a:ext cx="11242800" cy="30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What are the win rates for each year?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94" name="Google Shape;194;g2a0e41ea648_3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2a0e41ea648_3_13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#1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6" name="Google Shape;196;g2a0e41ea648_3_13"/>
          <p:cNvPicPr preferRelativeResize="0"/>
          <p:nvPr/>
        </p:nvPicPr>
        <p:blipFill rotWithShape="1">
          <a:blip r:embed="rId4">
            <a:alphaModFix/>
          </a:blip>
          <a:srcRect b="46924" l="0" r="0" t="0"/>
          <a:stretch/>
        </p:blipFill>
        <p:spPr>
          <a:xfrm>
            <a:off x="3335763" y="2488575"/>
            <a:ext cx="2195775" cy="36731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" name="Google Shape;197;g2a0e41ea648_3_13"/>
          <p:cNvGrpSpPr/>
          <p:nvPr/>
        </p:nvGrpSpPr>
        <p:grpSpPr>
          <a:xfrm>
            <a:off x="5826563" y="2607585"/>
            <a:ext cx="2195775" cy="3435184"/>
            <a:chOff x="6959213" y="2323973"/>
            <a:chExt cx="2195775" cy="3435184"/>
          </a:xfrm>
        </p:grpSpPr>
        <p:pic>
          <p:nvPicPr>
            <p:cNvPr id="198" name="Google Shape;198;g2a0e41ea648_3_13"/>
            <p:cNvPicPr preferRelativeResize="0"/>
            <p:nvPr/>
          </p:nvPicPr>
          <p:blipFill rotWithShape="1">
            <a:blip r:embed="rId4">
              <a:alphaModFix/>
            </a:blip>
            <a:srcRect b="0" l="0" r="0" t="53486"/>
            <a:stretch/>
          </p:blipFill>
          <p:spPr>
            <a:xfrm>
              <a:off x="6959213" y="2540058"/>
              <a:ext cx="2195775" cy="3219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g2a0e41ea648_3_13"/>
            <p:cNvPicPr preferRelativeResize="0"/>
            <p:nvPr/>
          </p:nvPicPr>
          <p:blipFill rotWithShape="1">
            <a:blip r:embed="rId4">
              <a:alphaModFix/>
            </a:blip>
            <a:srcRect b="96719" l="0" r="0" t="0"/>
            <a:stretch/>
          </p:blipFill>
          <p:spPr>
            <a:xfrm>
              <a:off x="6959225" y="2323973"/>
              <a:ext cx="2195750" cy="2270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0e41ea648_3_24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06" name="Google Shape;206;g2a0e41ea648_3_24"/>
          <p:cNvSpPr txBox="1"/>
          <p:nvPr/>
        </p:nvSpPr>
        <p:spPr>
          <a:xfrm>
            <a:off x="474600" y="1532700"/>
            <a:ext cx="11242800" cy="30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07" name="Google Shape;207;g2a0e41ea648_3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a0e41ea648_3_24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#1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9" name="Google Shape;209;g2a0e41ea648_3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263" y="1098925"/>
            <a:ext cx="8205475" cy="512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0e41ea648_3_32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16" name="Google Shape;216;g2a0e41ea648_3_32"/>
          <p:cNvSpPr txBox="1"/>
          <p:nvPr/>
        </p:nvSpPr>
        <p:spPr>
          <a:xfrm>
            <a:off x="474600" y="1532700"/>
            <a:ext cx="11242800" cy="61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Among the opponents teams which the Terps have played at least 10 times, who has UMD faced the most?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opnt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"Opponent ID"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opnt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opntName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"Opponent Name"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2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"Total Games Played"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[Game.Play] p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JOIN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[Game.Opponent] opnt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opnt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WHERE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p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NULL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&lt;&gt;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teamId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[Game.Team]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WHERE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teamName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'Maryland'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GROUP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opnt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opnt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opntName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HAVING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2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10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"Total Games Played"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17" name="Google Shape;217;g2a0e41ea648_3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a0e41ea648_3_32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#2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a0e41ea648_3_40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25" name="Google Shape;225;g2a0e41ea648_3_40"/>
          <p:cNvSpPr txBox="1"/>
          <p:nvPr/>
        </p:nvSpPr>
        <p:spPr>
          <a:xfrm>
            <a:off x="474600" y="1532700"/>
            <a:ext cx="1124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Among the opponents teams which the Terps have played at least 10 times, who has UMD faced the most?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6" name="Google Shape;226;g2a0e41ea648_3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a0e41ea648_3_40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#2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8" name="Google Shape;228;g2a0e41ea648_3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075" y="2225625"/>
            <a:ext cx="3335725" cy="377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a0e41ea648_3_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6650" y="2225625"/>
            <a:ext cx="3383225" cy="386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a0e41ea648_3_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8725" y="2225625"/>
            <a:ext cx="3335725" cy="994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a0e41ea648_3_50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37" name="Google Shape;237;g2a0e41ea648_3_50"/>
          <p:cNvSpPr txBox="1"/>
          <p:nvPr/>
        </p:nvSpPr>
        <p:spPr>
          <a:xfrm>
            <a:off x="474600" y="1532700"/>
            <a:ext cx="11242800" cy="15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8" name="Google Shape;238;g2a0e41ea648_3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a0e41ea648_3_50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#2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0" name="Google Shape;240;g2a0e41ea648_3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125" y="985000"/>
            <a:ext cx="8686124" cy="527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3a3570e41_0_0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47" name="Google Shape;247;g2a3a3570e41_0_0"/>
          <p:cNvSpPr txBox="1"/>
          <p:nvPr/>
        </p:nvSpPr>
        <p:spPr>
          <a:xfrm>
            <a:off x="474600" y="1532700"/>
            <a:ext cx="112428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 which non-home stadium do we have the top 20 win rates? How many games have been played at the respective stadiums?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48" name="Google Shape;248;g2a3a3570e4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2a3a3570e41_0_0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#3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0" name="Google Shape;250;g2a3a3570e41_0_0"/>
          <p:cNvSpPr txBox="1"/>
          <p:nvPr/>
        </p:nvSpPr>
        <p:spPr>
          <a:xfrm>
            <a:off x="817825" y="2404250"/>
            <a:ext cx="47691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StadiumRecords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l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locnName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total_games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SUM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END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total_wins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SUM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END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total_losses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ROUND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SUM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END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100.0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(*),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2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winning_rate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[Game.Play] p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JOIN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[Game.Location] l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l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GROUP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p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l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locnName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2a3a3570e41_0_0"/>
          <p:cNvSpPr txBox="1"/>
          <p:nvPr/>
        </p:nvSpPr>
        <p:spPr>
          <a:xfrm>
            <a:off x="5586900" y="2251650"/>
            <a:ext cx="55278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locnId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"Location ID"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locnName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"Location Name"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total_wins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"Total Wins"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"Win Rate"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rnk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"Rank"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locnId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locnName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total_games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total_wins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total_losses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FORMAT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ROUND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winning_rate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2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'N2'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'%'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"Win Rate"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ZA" sz="11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ROW_NUMBER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OVER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winning_rate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rnk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StadiumRecords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ranked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WHERE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rnk 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ZA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"Win Rate" </a:t>
            </a:r>
            <a:r>
              <a:rPr lang="en-ZA" sz="11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n-ZA" sz="11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a3a3570e41_0_8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58" name="Google Shape;258;g2a3a3570e41_0_8"/>
          <p:cNvSpPr txBox="1"/>
          <p:nvPr/>
        </p:nvSpPr>
        <p:spPr>
          <a:xfrm>
            <a:off x="474600" y="1532700"/>
            <a:ext cx="11242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 which non-home stadium do we have the top 20 win rates? How many games have been played at the respective stadiums?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9" name="Google Shape;259;g2a3a3570e41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a3a3570e41_0_8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#3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1" name="Google Shape;261;g2a3a3570e41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3813" y="2368825"/>
            <a:ext cx="4352925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a3a3570e41_0_17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68" name="Google Shape;268;g2a3a3570e41_0_17"/>
          <p:cNvSpPr txBox="1"/>
          <p:nvPr/>
        </p:nvSpPr>
        <p:spPr>
          <a:xfrm>
            <a:off x="474600" y="1532700"/>
            <a:ext cx="11242800" cy="15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9" name="Google Shape;269;g2a3a3570e41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2a3a3570e41_0_17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#3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1" name="Google Shape;271;g2a3a3570e41_0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00" y="1596125"/>
            <a:ext cx="11552098" cy="411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3a3570e41_0_50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78" name="Google Shape;278;g2a3a3570e41_0_50"/>
          <p:cNvSpPr txBox="1"/>
          <p:nvPr/>
        </p:nvSpPr>
        <p:spPr>
          <a:xfrm>
            <a:off x="474600" y="1532700"/>
            <a:ext cx="11242800" cy="58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How does the win rate differ for away, home, and neutral matches in each conference?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confName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"Conference Name"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gameType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"Game Type"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"Total Games"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FORMAT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SUM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END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100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(*),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'N2'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'%'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"Winning Rate"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[Game.Conference] c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JOIN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[Game.Perform] f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confId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confId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JOIN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[Game.Play] p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GROUP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confName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gameType</a:t>
            </a:r>
            <a:endParaRPr sz="2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9" name="Google Shape;279;g2a3a3570e41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2a3a3570e41_0_50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#4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a3a3570e41_0_58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87" name="Google Shape;287;g2a3a3570e41_0_58"/>
          <p:cNvSpPr txBox="1"/>
          <p:nvPr/>
        </p:nvSpPr>
        <p:spPr>
          <a:xfrm>
            <a:off x="474600" y="1532700"/>
            <a:ext cx="1124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How does the win rate differ for away, home, and neutral matches in each conference?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8" name="Google Shape;288;g2a3a3570e41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a3a3570e41_0_58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#4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0" name="Google Shape;290;g2a3a3570e41_0_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5025" y="2509300"/>
            <a:ext cx="4095750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2cb4dd02e_0_477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82" name="Google Shape;82;g2a2cb4dd02e_0_4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2a2cb4dd02e_0_477"/>
          <p:cNvSpPr txBox="1"/>
          <p:nvPr/>
        </p:nvSpPr>
        <p:spPr>
          <a:xfrm>
            <a:off x="463475" y="270050"/>
            <a:ext cx="4707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Background</a:t>
            </a:r>
            <a:endParaRPr b="1" sz="18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4" name="Google Shape;84;g2a2cb4dd02e_0_477"/>
          <p:cNvGrpSpPr/>
          <p:nvPr/>
        </p:nvGrpSpPr>
        <p:grpSpPr>
          <a:xfrm>
            <a:off x="510943" y="3292724"/>
            <a:ext cx="10729717" cy="1179922"/>
            <a:chOff x="1593000" y="2322568"/>
            <a:chExt cx="5957975" cy="643500"/>
          </a:xfrm>
        </p:grpSpPr>
        <p:sp>
          <p:nvSpPr>
            <p:cNvPr id="85" name="Google Shape;85;g2a2cb4dd02e_0_47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2a2cb4dd02e_0_47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2a2cb4dd02e_0_47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2a2cb4dd02e_0_47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Data Source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g2a2cb4dd02e_0_47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g2a2cb4dd02e_0_477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406400" lvl="0" marL="609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600"/>
                <a:buFont typeface="Helvetica Neue Light"/>
                <a:buChar char="●"/>
              </a:pPr>
              <a:r>
                <a:rPr lang="en-ZA" sz="1600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https://umterps.com/sports/baseball/schedule</a:t>
              </a:r>
              <a:endParaRPr sz="16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  <p:grpSp>
        <p:nvGrpSpPr>
          <p:cNvPr id="91" name="Google Shape;91;g2a2cb4dd02e_0_477"/>
          <p:cNvGrpSpPr/>
          <p:nvPr/>
        </p:nvGrpSpPr>
        <p:grpSpPr>
          <a:xfrm>
            <a:off x="510943" y="2091442"/>
            <a:ext cx="10729717" cy="1319614"/>
            <a:chOff x="1593000" y="2322568"/>
            <a:chExt cx="5957975" cy="719685"/>
          </a:xfrm>
        </p:grpSpPr>
        <p:sp>
          <p:nvSpPr>
            <p:cNvPr id="92" name="Google Shape;92;g2a2cb4dd02e_0_477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g2a2cb4dd02e_0_477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2a2cb4dd02e_0_477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g2a2cb4dd02e_0_477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Users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g2a2cb4dd02e_0_477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g2a2cb4dd02e_0_477"/>
            <p:cNvSpPr/>
            <p:nvPr/>
          </p:nvSpPr>
          <p:spPr>
            <a:xfrm>
              <a:off x="4374121" y="2399953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419100" lvl="0" marL="609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800"/>
                <a:buFont typeface="Helvetica Neue Light"/>
                <a:buChar char="●"/>
              </a:pPr>
              <a:r>
                <a:rPr lang="en-ZA" sz="1800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UMD baseball team</a:t>
              </a:r>
              <a:endParaRPr sz="18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-419100" lvl="0" marL="609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800"/>
                <a:buFont typeface="Helvetica Neue Light"/>
                <a:buChar char="●"/>
              </a:pPr>
              <a:r>
                <a:rPr lang="en-ZA" sz="1800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Analysts</a:t>
              </a:r>
              <a:endParaRPr sz="18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0" lvl="0" marL="6096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3a3570e41_0_67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297" name="Google Shape;297;g2a3a3570e41_0_67"/>
          <p:cNvSpPr txBox="1"/>
          <p:nvPr/>
        </p:nvSpPr>
        <p:spPr>
          <a:xfrm>
            <a:off x="474600" y="1532700"/>
            <a:ext cx="11242800" cy="15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98" name="Google Shape;298;g2a3a3570e41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a3a3570e41_0_67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#4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0" name="Google Shape;300;g2a3a3570e41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300" y="1608900"/>
            <a:ext cx="11717399" cy="4348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a2cb4dd02e_7_14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307" name="Google Shape;307;g2a2cb4dd02e_7_14"/>
          <p:cNvSpPr txBox="1"/>
          <p:nvPr/>
        </p:nvSpPr>
        <p:spPr>
          <a:xfrm>
            <a:off x="474600" y="1532700"/>
            <a:ext cx="11242800" cy="15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08" name="Google Shape;308;g2a2cb4dd02e_7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g2a2cb4dd02e_7_14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Conclusions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10" name="Google Shape;310;g2a2cb4dd02e_7_14"/>
          <p:cNvGrpSpPr/>
          <p:nvPr/>
        </p:nvGrpSpPr>
        <p:grpSpPr>
          <a:xfrm>
            <a:off x="510943" y="3292724"/>
            <a:ext cx="10729717" cy="1179922"/>
            <a:chOff x="1593000" y="2322568"/>
            <a:chExt cx="5957975" cy="643500"/>
          </a:xfrm>
        </p:grpSpPr>
        <p:sp>
          <p:nvSpPr>
            <p:cNvPr id="311" name="Google Shape;311;g2a2cb4dd02e_7_1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g2a2cb4dd02e_7_1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g2a2cb4dd02e_7_1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g2a2cb4dd02e_7_1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Potential</a:t>
              </a:r>
              <a:r>
                <a:rPr lang="en-ZA" sz="2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areas of focus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5" name="Google Shape;315;g2a2cb4dd02e_7_1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g2a2cb4dd02e_7_14"/>
            <p:cNvSpPr/>
            <p:nvPr/>
          </p:nvSpPr>
          <p:spPr>
            <a:xfrm>
              <a:off x="4387857" y="2399957"/>
              <a:ext cx="2971200" cy="39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393700" lvl="0" marL="60960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Helvetica Neue Light"/>
                <a:buChar char="●"/>
              </a:pP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The 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away performances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 of the team show a noticeable dip when compared to their home and neutral 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performances</a:t>
              </a:r>
              <a:endParaRPr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  <a:p>
              <a:pPr indent="-393700" lvl="0" marL="60960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Helvetica Neue Light"/>
                <a:buChar char="●"/>
              </a:pP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Neutral ground games have high win rates, especially in the Big Ten 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conference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 </a:t>
              </a:r>
              <a:endParaRPr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  <p:grpSp>
        <p:nvGrpSpPr>
          <p:cNvPr id="317" name="Google Shape;317;g2a2cb4dd02e_7_14"/>
          <p:cNvGrpSpPr/>
          <p:nvPr/>
        </p:nvGrpSpPr>
        <p:grpSpPr>
          <a:xfrm>
            <a:off x="510943" y="2091442"/>
            <a:ext cx="10729865" cy="1179922"/>
            <a:chOff x="1593000" y="2322568"/>
            <a:chExt cx="5958057" cy="643500"/>
          </a:xfrm>
        </p:grpSpPr>
        <p:sp>
          <p:nvSpPr>
            <p:cNvPr id="318" name="Google Shape;318;g2a2cb4dd02e_7_1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g2a2cb4dd02e_7_1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g2a2cb4dd02e_7_1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g2a2cb4dd02e_7_1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Keeping up</a:t>
              </a:r>
              <a:endPara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ZA" sz="18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positive trends</a:t>
              </a:r>
              <a:endParaRPr b="1" sz="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22" name="Google Shape;322;g2a2cb4dd02e_7_1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g2a2cb4dd02e_7_14"/>
            <p:cNvSpPr/>
            <p:nvPr/>
          </p:nvSpPr>
          <p:spPr>
            <a:xfrm>
              <a:off x="4387857" y="2323745"/>
              <a:ext cx="3163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406400" lvl="0" marL="60960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A7291E"/>
                </a:buClr>
                <a:buSzPts val="1600"/>
                <a:buFont typeface="Helvetica Neue Light"/>
                <a:buChar char="●"/>
              </a:pP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The Terps have 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shown</a:t>
              </a:r>
              <a:r>
                <a:rPr lang="en-ZA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 their best performances of the past 25 years between 2020-2023</a:t>
              </a:r>
              <a:endParaRPr sz="16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2cb4dd02e_0_734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04" name="Google Shape;104;g2a2cb4dd02e_0_7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g2a2cb4dd02e_0_734"/>
          <p:cNvSpPr txBox="1"/>
          <p:nvPr/>
        </p:nvSpPr>
        <p:spPr>
          <a:xfrm>
            <a:off x="463475" y="270050"/>
            <a:ext cx="4707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</a:t>
            </a:r>
            <a:endParaRPr b="1" sz="18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06" name="Google Shape;106;g2a2cb4dd02e_0_734"/>
          <p:cNvGrpSpPr/>
          <p:nvPr/>
        </p:nvGrpSpPr>
        <p:grpSpPr>
          <a:xfrm>
            <a:off x="510943" y="3292724"/>
            <a:ext cx="10729717" cy="1179922"/>
            <a:chOff x="1593000" y="2322568"/>
            <a:chExt cx="5957975" cy="643500"/>
          </a:xfrm>
        </p:grpSpPr>
        <p:sp>
          <p:nvSpPr>
            <p:cNvPr id="107" name="Google Shape;107;g2a2cb4dd02e_0_73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2a2cb4dd02e_0_73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g2a2cb4dd02e_0_73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2a2cb4dd02e_0_73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2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Our Mission</a:t>
              </a:r>
              <a:endPara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g2a2cb4dd02e_0_73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g2a2cb4dd02e_0_734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406400" lvl="0" marL="60960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A7291E"/>
                </a:buClr>
                <a:buSzPts val="1600"/>
                <a:buFont typeface="Helvetica Neue Light"/>
                <a:buChar char="●"/>
              </a:pPr>
              <a:r>
                <a:rPr lang="en-ZA" sz="1600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To provide actionable insights to the Maryland Baseball team by identifying key strengths and weaknesses based on historical data</a:t>
              </a:r>
              <a:endParaRPr sz="16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  <p:grpSp>
        <p:nvGrpSpPr>
          <p:cNvPr id="113" name="Google Shape;113;g2a2cb4dd02e_0_734"/>
          <p:cNvGrpSpPr/>
          <p:nvPr/>
        </p:nvGrpSpPr>
        <p:grpSpPr>
          <a:xfrm>
            <a:off x="510943" y="2091442"/>
            <a:ext cx="10729865" cy="1179922"/>
            <a:chOff x="1593000" y="2322568"/>
            <a:chExt cx="5958057" cy="643500"/>
          </a:xfrm>
        </p:grpSpPr>
        <p:sp>
          <p:nvSpPr>
            <p:cNvPr id="114" name="Google Shape;114;g2a2cb4dd02e_0_734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g2a2cb4dd02e_0_734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g2a2cb4dd02e_0_734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2a2cb4dd02e_0_734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We Are </a:t>
              </a:r>
              <a:endPara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ZA" sz="1800">
                  <a:solidFill>
                    <a:schemeClr val="lt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Terps Business Solutions</a:t>
              </a:r>
              <a:endParaRPr b="1" sz="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8" name="Google Shape;118;g2a2cb4dd02e_0_734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g2a2cb4dd02e_0_734"/>
            <p:cNvSpPr/>
            <p:nvPr/>
          </p:nvSpPr>
          <p:spPr>
            <a:xfrm>
              <a:off x="4387857" y="2323745"/>
              <a:ext cx="3163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-419100" lvl="0" marL="609600" rtl="0" algn="l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A7291E"/>
                </a:buClr>
                <a:buSzPts val="1800"/>
                <a:buFont typeface="Helvetica Neue Light"/>
                <a:buChar char="●"/>
              </a:pPr>
              <a:r>
                <a:rPr lang="en-ZA" sz="1600">
                  <a:solidFill>
                    <a:srgbClr val="A7291E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A boutique consultancy specializing in data analytics</a:t>
              </a:r>
              <a:endParaRPr sz="1800">
                <a:solidFill>
                  <a:srgbClr val="A729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2cb4dd02e_0_27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26" name="Google Shape;126;g2a2cb4dd02e_0_27"/>
          <p:cNvSpPr txBox="1"/>
          <p:nvPr/>
        </p:nvSpPr>
        <p:spPr>
          <a:xfrm>
            <a:off x="463475" y="270050"/>
            <a:ext cx="89214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Mission Objectives</a:t>
            </a:r>
            <a:endParaRPr b="1"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7" name="Google Shape;127;g2a2cb4dd02e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a2cb4dd02e_0_27"/>
          <p:cNvPicPr preferRelativeResize="0"/>
          <p:nvPr/>
        </p:nvPicPr>
        <p:blipFill rotWithShape="1">
          <a:blip r:embed="rId4">
            <a:alphaModFix/>
          </a:blip>
          <a:srcRect b="8038" l="24093" r="24601" t="9595"/>
          <a:stretch/>
        </p:blipFill>
        <p:spPr>
          <a:xfrm>
            <a:off x="3404688" y="1150550"/>
            <a:ext cx="5382624" cy="45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2c5bddcae_0_8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35" name="Google Shape;135;g2a2c5bddcae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a2c5bddcae_0_8"/>
          <p:cNvSpPr txBox="1"/>
          <p:nvPr/>
        </p:nvSpPr>
        <p:spPr>
          <a:xfrm>
            <a:off x="463475" y="270050"/>
            <a:ext cx="57447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Our Approach</a:t>
            </a:r>
            <a:endParaRPr b="1" sz="18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37" name="Google Shape;137;g2a2c5bddcae_0_8"/>
          <p:cNvGrpSpPr/>
          <p:nvPr/>
        </p:nvGrpSpPr>
        <p:grpSpPr>
          <a:xfrm>
            <a:off x="7509568" y="1586327"/>
            <a:ext cx="4407490" cy="4643961"/>
            <a:chOff x="5632317" y="1189775"/>
            <a:chExt cx="3305700" cy="3483058"/>
          </a:xfrm>
        </p:grpSpPr>
        <p:sp>
          <p:nvSpPr>
            <p:cNvPr id="138" name="Google Shape;138;g2a2c5bddcae_0_8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7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Analysis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g2a2c5bddcae_0_8"/>
            <p:cNvSpPr txBox="1"/>
            <p:nvPr/>
          </p:nvSpPr>
          <p:spPr>
            <a:xfrm>
              <a:off x="6167067" y="2057133"/>
              <a:ext cx="26604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g2a2c5bddcae_0_8"/>
          <p:cNvGrpSpPr/>
          <p:nvPr/>
        </p:nvGrpSpPr>
        <p:grpSpPr>
          <a:xfrm>
            <a:off x="0" y="1586613"/>
            <a:ext cx="4729082" cy="4643665"/>
            <a:chOff x="0" y="1189989"/>
            <a:chExt cx="3546900" cy="3482836"/>
          </a:xfrm>
        </p:grpSpPr>
        <p:sp>
          <p:nvSpPr>
            <p:cNvPr id="141" name="Google Shape;141;g2a2c5bddcae_0_8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1F1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Collection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g2a2c5bddcae_0_8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3" name="Google Shape;143;g2a2c5bddcae_0_8"/>
          <p:cNvGrpSpPr/>
          <p:nvPr/>
        </p:nvGrpSpPr>
        <p:grpSpPr>
          <a:xfrm>
            <a:off x="3925507" y="1586327"/>
            <a:ext cx="4407490" cy="4643951"/>
            <a:chOff x="2944204" y="1189775"/>
            <a:chExt cx="3305700" cy="3483050"/>
          </a:xfrm>
        </p:grpSpPr>
        <p:sp>
          <p:nvSpPr>
            <p:cNvPr id="144" name="Google Shape;144;g2a2c5bddcae_0_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02B2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ZA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Cleaning</a:t>
              </a:r>
              <a:endParaRPr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g2a2c5bddcae_0_8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46" name="Google Shape;146;g2a2c5bddcae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2475" y="3254106"/>
            <a:ext cx="3697874" cy="1973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a2c5bddcae_0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575" y="3207812"/>
            <a:ext cx="3872525" cy="157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a2c5bddcae_0_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64275" y="3436225"/>
            <a:ext cx="1076301" cy="60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a2c5bddcae_0_8"/>
          <p:cNvPicPr preferRelativeResize="0"/>
          <p:nvPr/>
        </p:nvPicPr>
        <p:blipFill rotWithShape="1">
          <a:blip r:embed="rId7">
            <a:alphaModFix/>
          </a:blip>
          <a:srcRect b="0" l="31045" r="29804" t="0"/>
          <a:stretch/>
        </p:blipFill>
        <p:spPr>
          <a:xfrm>
            <a:off x="8670538" y="3254100"/>
            <a:ext cx="1370975" cy="1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2a2c5bddcae_0_8"/>
          <p:cNvPicPr preferRelativeResize="0"/>
          <p:nvPr/>
        </p:nvPicPr>
        <p:blipFill rotWithShape="1">
          <a:blip r:embed="rId8">
            <a:alphaModFix/>
          </a:blip>
          <a:srcRect b="32375" l="0" r="0" t="36314"/>
          <a:stretch/>
        </p:blipFill>
        <p:spPr>
          <a:xfrm>
            <a:off x="10093475" y="4372718"/>
            <a:ext cx="2008827" cy="329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0e41ea648_2_0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57" name="Google Shape;157;g2a0e41ea648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2a0e41ea648_2_0"/>
          <p:cNvSpPr txBox="1"/>
          <p:nvPr/>
        </p:nvSpPr>
        <p:spPr>
          <a:xfrm>
            <a:off x="463475" y="270050"/>
            <a:ext cx="81018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Conceptual Database Design 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 Model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g2a0e41ea648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8075" y="1100525"/>
            <a:ext cx="4818750" cy="49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a0e41ea648_2_11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66" name="Google Shape;166;g2a0e41ea648_2_11"/>
          <p:cNvSpPr txBox="1"/>
          <p:nvPr/>
        </p:nvSpPr>
        <p:spPr>
          <a:xfrm>
            <a:off x="344875" y="1645500"/>
            <a:ext cx="11242800" cy="3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Team (</a:t>
            </a:r>
            <a:r>
              <a:rPr b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teamId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teamName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Opponent (</a:t>
            </a:r>
            <a:r>
              <a:rPr b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opntId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opntName)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Conference (</a:t>
            </a:r>
            <a:r>
              <a:rPr b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confId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confName)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Year (</a:t>
            </a:r>
            <a:r>
              <a:rPr b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year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 (</a:t>
            </a:r>
            <a:r>
              <a:rPr b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locnId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locnName)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Perform (</a:t>
            </a:r>
            <a:r>
              <a:rPr b="1" i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opntId</a:t>
            </a:r>
            <a:r>
              <a:rPr i="1"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i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locnId</a:t>
            </a:r>
            <a:r>
              <a:rPr i="1"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i="1" lang="en-ZA" sz="1800" u="sng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confId</a:t>
            </a:r>
            <a:r>
              <a:rPr lang="en-ZA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Play(</a:t>
            </a:r>
            <a:r>
              <a:rPr b="1" i="1" lang="en-ZA" sz="1800" u="sng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teamId,</a:t>
            </a:r>
            <a:r>
              <a:rPr i="1"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1" lang="en-ZA" sz="1800" u="sng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opntId,</a:t>
            </a: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1" lang="en-ZA" sz="1800" u="sng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year</a:t>
            </a:r>
            <a:r>
              <a:rPr b="1"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lang="en-ZA" sz="1800" u="sng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gameDate</a:t>
            </a:r>
            <a:r>
              <a:rPr b="1"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b="1" lang="en-ZA" sz="1800" u="sng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gameTime</a:t>
            </a: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gameType, gameTeamScore, gameOpponentScore)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67" name="Google Shape;167;g2a0e41ea648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g2a0e41ea648_2_11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Logical Database Design 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Relational Schema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0e41ea648_2_21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pic>
        <p:nvPicPr>
          <p:cNvPr id="175" name="Google Shape;175;g2a0e41ea648_2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a0e41ea648_2_21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Physical Database Design</a:t>
            </a:r>
            <a:endParaRPr b="1"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g2a0e41ea648_2_21"/>
          <p:cNvSpPr txBox="1"/>
          <p:nvPr/>
        </p:nvSpPr>
        <p:spPr>
          <a:xfrm>
            <a:off x="727725" y="2064000"/>
            <a:ext cx="65406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-- Create Perform table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[Game.Perform]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CHAR (5)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NULL,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CHAR (5)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NULL,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CHAR (5)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NULL,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pk_Perform_opntId_locnId_confId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PRIMARY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KEY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locnId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confId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fk_Perform_opntId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FOREIGN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KEY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REFERENCES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[Game.Opponent]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opntId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DELETE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NO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ACTION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CASCADE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fk_Perform_locnId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FOREIGN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KEY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REFERENCES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[Game.Location]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locnId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DELETE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NO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ACTION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CASCADE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fk_Perform_confId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FOREIGN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KEY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REFERENCES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[Game.Conference]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confId</a:t>
            </a: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DELETE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NO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ACTION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UPDATE</a:t>
            </a:r>
            <a:r>
              <a:rPr lang="en-ZA" sz="12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2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CASCADE</a:t>
            </a:r>
            <a:endParaRPr sz="12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ZA" sz="12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0e41ea648_3_4"/>
          <p:cNvSpPr txBox="1"/>
          <p:nvPr>
            <p:ph idx="12" type="sldNum"/>
          </p:nvPr>
        </p:nvSpPr>
        <p:spPr>
          <a:xfrm>
            <a:off x="9448800" y="649287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ZA"/>
              <a:t>‹#›</a:t>
            </a:fld>
            <a:endParaRPr/>
          </a:p>
        </p:txBody>
      </p:sp>
      <p:sp>
        <p:nvSpPr>
          <p:cNvPr id="184" name="Google Shape;184;g2a0e41ea648_3_4"/>
          <p:cNvSpPr txBox="1"/>
          <p:nvPr/>
        </p:nvSpPr>
        <p:spPr>
          <a:xfrm>
            <a:off x="474600" y="1426450"/>
            <a:ext cx="11242800" cy="57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What are the win rates for each year? 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SELECT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gp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year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"Year"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FORMAT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SUM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WHEN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gameTeamScore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gameOpponentScore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END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100.0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COUNT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(*),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'N2'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'%'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"Winning Rate"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[Game.Play] p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JOIN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[Game.Year] gp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ON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year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gp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year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GROUP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gp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ZA" sz="135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year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BY</a:t>
            </a:r>
            <a:endParaRPr sz="13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ZA" sz="13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"Winning Rate" </a:t>
            </a:r>
            <a:r>
              <a:rPr lang="en-ZA" sz="13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n-ZA" sz="135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350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85" name="Google Shape;185;g2a0e41ea648_3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0570" y="125525"/>
            <a:ext cx="784305" cy="8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a0e41ea648_3_4"/>
          <p:cNvSpPr txBox="1"/>
          <p:nvPr/>
        </p:nvSpPr>
        <p:spPr>
          <a:xfrm>
            <a:off x="463475" y="270050"/>
            <a:ext cx="93936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 Case: </a:t>
            </a:r>
            <a:r>
              <a:rPr lang="en-ZA" sz="3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Business Transaction #1</a:t>
            </a:r>
            <a:endParaRPr sz="3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29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2021-12-20T15:55:08Z</dcterms:created>
  <dc:creator>Marni Lynn Blachowicz</dc:creator>
</cp:coreProperties>
</file>